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4" r:id="rId5"/>
    <p:sldId id="259" r:id="rId6"/>
    <p:sldId id="295" r:id="rId7"/>
    <p:sldId id="297" r:id="rId8"/>
    <p:sldId id="326" r:id="rId9"/>
    <p:sldId id="318" r:id="rId10"/>
    <p:sldId id="325" r:id="rId11"/>
    <p:sldId id="298" r:id="rId12"/>
    <p:sldId id="317" r:id="rId13"/>
    <p:sldId id="302" r:id="rId14"/>
    <p:sldId id="303" r:id="rId15"/>
    <p:sldId id="293" r:id="rId16"/>
    <p:sldId id="304" r:id="rId17"/>
    <p:sldId id="306" r:id="rId18"/>
    <p:sldId id="305" r:id="rId19"/>
    <p:sldId id="308" r:id="rId20"/>
    <p:sldId id="320" r:id="rId21"/>
    <p:sldId id="321" r:id="rId22"/>
    <p:sldId id="322" r:id="rId23"/>
    <p:sldId id="323" r:id="rId24"/>
    <p:sldId id="324" r:id="rId25"/>
    <p:sldId id="327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59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123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041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743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1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445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60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64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36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481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46D3-21BA-45D6-9FF5-4D7B7ED71363}" type="datetimeFigureOut">
              <a:rPr lang="es-AR" smtClean="0"/>
              <a:t>13/7/2022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2709-70C4-4586-8D2A-CA4B185639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73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2200275" y="857250"/>
            <a:ext cx="45291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D169164-E43F-7295-9198-BAAC11F19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Energía Eléctrica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AC829E-D673-9675-9C13-44ED178F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4" y="2334616"/>
            <a:ext cx="9001496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847537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Energía Eléctrica – Cuadros Tarifarios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39209"/>
              </p:ext>
            </p:extLst>
          </p:nvPr>
        </p:nvGraphicFramePr>
        <p:xfrm>
          <a:off x="267681" y="2313053"/>
          <a:ext cx="8456297" cy="36019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2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832">
                <a:tc>
                  <a:txBody>
                    <a:bodyPr/>
                    <a:lstStyle/>
                    <a:p>
                      <a:r>
                        <a:rPr lang="es-AR" sz="2100" dirty="0"/>
                        <a:t>Categoría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Potencia Máxima </a:t>
                      </a:r>
                    </a:p>
                    <a:p>
                      <a:pPr algn="ctr"/>
                      <a:r>
                        <a:rPr lang="es-AR" sz="1800" dirty="0"/>
                        <a:t>(kW)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División</a:t>
                      </a:r>
                      <a:r>
                        <a:rPr lang="es-AR" sz="1800" baseline="0" dirty="0"/>
                        <a:t> por demanda</a:t>
                      </a:r>
                      <a:endParaRPr lang="es-AR" sz="1800" dirty="0"/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Aplicable</a:t>
                      </a:r>
                    </a:p>
                  </a:txBody>
                  <a:tcPr marL="68575" marR="68575" marT="34284" marB="342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51">
                <a:tc rowSpan="2">
                  <a:txBody>
                    <a:bodyPr/>
                    <a:lstStyle/>
                    <a:p>
                      <a:pPr algn="ctr"/>
                      <a:r>
                        <a:rPr lang="es-AR" sz="1800" b="1" dirty="0"/>
                        <a:t>T1 </a:t>
                      </a:r>
                    </a:p>
                    <a:p>
                      <a:pPr algn="ctr"/>
                      <a:r>
                        <a:rPr lang="es-AR" sz="1800" b="1" dirty="0"/>
                        <a:t>(BT)</a:t>
                      </a:r>
                    </a:p>
                  </a:txBody>
                  <a:tcPr marL="68575" marR="68575" marT="34284" marB="3428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2100" b="1" dirty="0"/>
                        <a:t>10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500" b="1" dirty="0"/>
                        <a:t>- R1 a R7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baseline="0" dirty="0"/>
                        <a:t>Residencial</a:t>
                      </a:r>
                      <a:endParaRPr lang="es-AR" sz="1800" b="1" dirty="0"/>
                    </a:p>
                  </a:txBody>
                  <a:tcPr marL="68575" marR="68575" marT="34284" marB="3428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6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500" b="1" dirty="0"/>
                        <a:t>- T1G</a:t>
                      </a:r>
                      <a:r>
                        <a:rPr lang="es-AR" sz="1500" b="1" baseline="0" dirty="0"/>
                        <a:t> BC  &lt; 1000 </a:t>
                      </a:r>
                      <a:r>
                        <a:rPr lang="es-AR" sz="1500" b="1" baseline="0" dirty="0" err="1"/>
                        <a:t>kWh</a:t>
                      </a:r>
                      <a:r>
                        <a:rPr lang="es-AR" sz="1500" b="1" baseline="0" dirty="0"/>
                        <a:t>/mes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500" b="1" dirty="0"/>
                        <a:t>- T1G</a:t>
                      </a:r>
                      <a:r>
                        <a:rPr lang="es-AR" sz="1500" b="1" baseline="0" dirty="0"/>
                        <a:t> AC1 &lt; 2000 </a:t>
                      </a:r>
                      <a:r>
                        <a:rPr lang="es-AR" sz="1500" b="1" baseline="0" dirty="0" err="1"/>
                        <a:t>kWh</a:t>
                      </a:r>
                      <a:r>
                        <a:rPr lang="es-AR" sz="1500" b="1" baseline="0" dirty="0"/>
                        <a:t>/mes</a:t>
                      </a:r>
                      <a:endParaRPr lang="es-AR" sz="1500" b="1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500" b="1" dirty="0"/>
                        <a:t>- T1G AC2 &gt; 2000 </a:t>
                      </a:r>
                      <a:r>
                        <a:rPr lang="es-AR" sz="1500" b="1" baseline="0" dirty="0" err="1"/>
                        <a:t>kWh</a:t>
                      </a:r>
                      <a:r>
                        <a:rPr lang="es-AR" sz="1500" b="1" baseline="0" dirty="0"/>
                        <a:t>/mes</a:t>
                      </a:r>
                      <a:endParaRPr lang="es-AR" sz="1500" b="1" dirty="0"/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baseline="0" dirty="0"/>
                        <a:t>Comercial, industrial</a:t>
                      </a:r>
                      <a:endParaRPr lang="es-AR" sz="1800" b="1" dirty="0"/>
                    </a:p>
                  </a:txBody>
                  <a:tcPr marL="68575" marR="68575" marT="34284" marB="342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509"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/>
                        <a:t>T2</a:t>
                      </a:r>
                    </a:p>
                    <a:p>
                      <a:pPr algn="ctr"/>
                      <a:r>
                        <a:rPr lang="es-AR" sz="1800" b="1" dirty="0"/>
                        <a:t>(BT –</a:t>
                      </a:r>
                      <a:r>
                        <a:rPr lang="es-AR" sz="1800" b="1" baseline="0" dirty="0"/>
                        <a:t> MT)</a:t>
                      </a:r>
                      <a:endParaRPr lang="es-AR" sz="1800" b="1" dirty="0"/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100" b="1" dirty="0"/>
                        <a:t>50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s-AR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/>
                        <a:t>Comercial,</a:t>
                      </a:r>
                      <a:r>
                        <a:rPr lang="es-AR" sz="1800" b="1" baseline="0" dirty="0"/>
                        <a:t> industrial</a:t>
                      </a:r>
                    </a:p>
                    <a:p>
                      <a:pPr algn="ctr"/>
                      <a:r>
                        <a:rPr lang="es-AR" sz="1800" b="1" baseline="0" dirty="0"/>
                        <a:t>Baja y media tensión</a:t>
                      </a:r>
                      <a:endParaRPr lang="es-AR" sz="1800" b="1" dirty="0"/>
                    </a:p>
                  </a:txBody>
                  <a:tcPr marL="68575" marR="68575" marT="34284" marB="3428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512"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/>
                        <a:t>T3 </a:t>
                      </a:r>
                    </a:p>
                    <a:p>
                      <a:pPr algn="ctr"/>
                      <a:r>
                        <a:rPr lang="es-AR" sz="1800" b="1" dirty="0"/>
                        <a:t>(BT – MT)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s-AR" sz="2100" b="1" dirty="0"/>
                        <a:t>&gt;50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s-AR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T3 BT/MT  &lt;  300 kW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s-AR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T3 BT/MT  &gt;  300 kW</a:t>
                      </a:r>
                    </a:p>
                  </a:txBody>
                  <a:tcPr marL="68575" marR="68575" marT="34284" marB="342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/>
                        <a:t>Comercial</a:t>
                      </a:r>
                      <a:r>
                        <a:rPr lang="es-AR" sz="1800" b="1" baseline="0" dirty="0"/>
                        <a:t>, industrial</a:t>
                      </a:r>
                    </a:p>
                    <a:p>
                      <a:pPr algn="ctr"/>
                      <a:r>
                        <a:rPr lang="es-AR" sz="1800" b="1" baseline="0" dirty="0"/>
                        <a:t>Baja y media tensión</a:t>
                      </a:r>
                      <a:endParaRPr lang="es-AR" sz="1800" b="1" dirty="0"/>
                    </a:p>
                  </a:txBody>
                  <a:tcPr marL="68575" marR="68575" marT="34284" marB="342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5576" y="6467614"/>
            <a:ext cx="59864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SzPct val="90000"/>
            </a:pPr>
            <a:r>
              <a:rPr lang="es-AR" sz="900" dirty="0">
                <a:latin typeface="Tahoma" pitchFamily="34" charset="0"/>
                <a:cs typeface="Tahoma" pitchFamily="34" charset="0"/>
              </a:rPr>
              <a:t>Nota: El cuadro anterior resume las formas de contratación directa con el distribuidor de energía eléctrica.</a:t>
            </a:r>
          </a:p>
        </p:txBody>
      </p:sp>
    </p:spTree>
    <p:extLst>
      <p:ext uri="{BB962C8B-B14F-4D97-AF65-F5344CB8AC3E}">
        <p14:creationId xmlns:p14="http://schemas.microsoft.com/office/powerpoint/2010/main" val="242905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6">
            <a:extLst>
              <a:ext uri="{FF2B5EF4-FFF2-40B4-BE49-F238E27FC236}">
                <a16:creationId xmlns:a16="http://schemas.microsoft.com/office/drawing/2014/main" id="{50CB33FF-7D72-AF64-B25C-F0F83744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2394216"/>
            <a:ext cx="7347857" cy="38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382EA9F-AFCB-77C6-847E-B6943009F7F8}"/>
              </a:ext>
            </a:extLst>
          </p:cNvPr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F9A837D-4156-BDF9-EFC0-A36FD448C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4A2C5604-CCB3-F06B-F406-E949DEB80F35}"/>
              </a:ext>
            </a:extLst>
          </p:cNvPr>
          <p:cNvSpPr txBox="1">
            <a:spLocks/>
          </p:cNvSpPr>
          <p:nvPr/>
        </p:nvSpPr>
        <p:spPr>
          <a:xfrm>
            <a:off x="441614" y="1168977"/>
            <a:ext cx="6847537" cy="7598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noProof="1">
                <a:solidFill>
                  <a:schemeClr val="bg1"/>
                </a:solidFill>
              </a:rPr>
              <a:t>Energía Eléctrica – Facturación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847537" cy="985837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Energía Eléctrica – Cuadros Tarifarios T3</a:t>
            </a:r>
          </a:p>
        </p:txBody>
      </p:sp>
      <p:sp>
        <p:nvSpPr>
          <p:cNvPr id="18" name="Subtítulo 2"/>
          <p:cNvSpPr>
            <a:spLocks noGrp="1"/>
          </p:cNvSpPr>
          <p:nvPr>
            <p:ph type="subTitle" idx="1"/>
          </p:nvPr>
        </p:nvSpPr>
        <p:spPr>
          <a:xfrm>
            <a:off x="4700760" y="4936666"/>
            <a:ext cx="2376145" cy="1323305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/>
        </p:spPr>
        <p:txBody>
          <a:bodyPr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s-ES" sz="2100" noProof="1"/>
              <a:t>Pico:       18 a 23hs </a:t>
            </a:r>
          </a:p>
          <a:p>
            <a:pPr algn="l">
              <a:lnSpc>
                <a:spcPct val="100000"/>
              </a:lnSpc>
            </a:pPr>
            <a:r>
              <a:rPr lang="es-ES" sz="2100" noProof="1"/>
              <a:t>Resto:       5 a 18hs</a:t>
            </a:r>
          </a:p>
          <a:p>
            <a:pPr algn="l">
              <a:lnSpc>
                <a:spcPct val="100000"/>
              </a:lnSpc>
            </a:pPr>
            <a:r>
              <a:rPr lang="es-ES" sz="2100" noProof="1"/>
              <a:t>Valle:       23 a 5hs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1" y="2014538"/>
            <a:ext cx="3120628" cy="35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/>
        </p:blipFill>
        <p:spPr bwMode="auto">
          <a:xfrm>
            <a:off x="4576789" y="2100262"/>
            <a:ext cx="3866567" cy="2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134541" y="3986817"/>
            <a:ext cx="1560314" cy="7823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1694854" y="3059537"/>
            <a:ext cx="2877146" cy="11573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847537" cy="985837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Energía Eléctrica – Cuadros Tarifarios T3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1" y="2014538"/>
            <a:ext cx="3120628" cy="35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1616253" y="3986816"/>
            <a:ext cx="1560314" cy="1390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3176567" y="3455563"/>
            <a:ext cx="1237667" cy="12267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31161" r="10222" b="7538"/>
          <a:stretch/>
        </p:blipFill>
        <p:spPr bwMode="auto">
          <a:xfrm>
            <a:off x="4433552" y="2167507"/>
            <a:ext cx="4517566" cy="36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3" b="77832"/>
          <a:stretch/>
        </p:blipFill>
        <p:spPr bwMode="auto">
          <a:xfrm>
            <a:off x="210965" y="2182250"/>
            <a:ext cx="4171778" cy="83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Relación potencia y energía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792" y="2272903"/>
            <a:ext cx="8710326" cy="372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3000" b="1" dirty="0"/>
              <a:t>Potencia</a:t>
            </a:r>
          </a:p>
          <a:p>
            <a:r>
              <a:rPr lang="es-AR" sz="2400" dirty="0"/>
              <a:t>Energía consumida, transmitida, o generada por unidad de tiempo.</a:t>
            </a:r>
          </a:p>
          <a:p>
            <a:pPr algn="ctr"/>
            <a:r>
              <a:rPr lang="es-AR" sz="2700" b="1" dirty="0"/>
              <a:t>P = E / t</a:t>
            </a:r>
          </a:p>
          <a:p>
            <a:r>
              <a:rPr lang="es-AR" sz="2400" dirty="0"/>
              <a:t>Se mide en </a:t>
            </a:r>
            <a:r>
              <a:rPr lang="es-AR" sz="2400" b="1" dirty="0"/>
              <a:t>Watts (W), </a:t>
            </a:r>
            <a:r>
              <a:rPr lang="es-AR" sz="2400" b="1" dirty="0" err="1"/>
              <a:t>kiloWatts</a:t>
            </a:r>
            <a:r>
              <a:rPr lang="es-AR" sz="2400" b="1" dirty="0"/>
              <a:t> (kW), </a:t>
            </a:r>
            <a:r>
              <a:rPr lang="es-AR" sz="2400" b="1" dirty="0" err="1"/>
              <a:t>megaWatts</a:t>
            </a:r>
            <a:r>
              <a:rPr lang="es-AR" sz="2400" b="1" dirty="0"/>
              <a:t> (MW).</a:t>
            </a:r>
          </a:p>
          <a:p>
            <a:endParaRPr lang="es-AR" sz="2400" b="1" dirty="0"/>
          </a:p>
          <a:p>
            <a:pPr algn="ctr"/>
            <a:r>
              <a:rPr lang="es-AR" sz="2700" dirty="0"/>
              <a:t>La </a:t>
            </a:r>
            <a:r>
              <a:rPr lang="es-AR" sz="2700" b="1" dirty="0"/>
              <a:t>potencia </a:t>
            </a:r>
            <a:r>
              <a:rPr lang="es-AR" sz="2700" dirty="0"/>
              <a:t>puede ser medida en cualquier </a:t>
            </a:r>
            <a:r>
              <a:rPr lang="es-AR" sz="2700" b="1" dirty="0"/>
              <a:t>instante </a:t>
            </a:r>
            <a:r>
              <a:rPr lang="es-AR" sz="2700" dirty="0"/>
              <a:t>de tiempo, mientras que la </a:t>
            </a:r>
            <a:r>
              <a:rPr lang="es-AR" sz="2700" b="1" dirty="0"/>
              <a:t>energía </a:t>
            </a:r>
            <a:r>
              <a:rPr lang="es-AR" sz="2700" dirty="0"/>
              <a:t>debe ser medida durante un cierto </a:t>
            </a:r>
            <a:r>
              <a:rPr lang="es-AR" sz="2700" b="1" dirty="0"/>
              <a:t>periodo de tiempo</a:t>
            </a:r>
            <a:r>
              <a:rPr lang="es-AR" sz="2700" dirty="0"/>
              <a:t>.</a:t>
            </a:r>
            <a:endParaRPr lang="es-AR" sz="2700" dirty="0"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7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Potencia eléctrica vs energía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1827" y="2483839"/>
            <a:ext cx="5062084" cy="294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3000" b="1" dirty="0"/>
              <a:t>Ejemplo:</a:t>
            </a:r>
          </a:p>
          <a:p>
            <a:r>
              <a:rPr lang="es-AR" sz="2400" b="1" dirty="0"/>
              <a:t>Potencia equipo de AA = 2600W</a:t>
            </a:r>
          </a:p>
          <a:p>
            <a:r>
              <a:rPr lang="es-AR" sz="2400" b="1" dirty="0"/>
              <a:t>Horas de marcha en el mes = 2 horas</a:t>
            </a:r>
          </a:p>
          <a:p>
            <a:endParaRPr lang="es-AR" sz="2400" b="1" dirty="0"/>
          </a:p>
          <a:p>
            <a:r>
              <a:rPr lang="es-AR" sz="2400" b="1" dirty="0"/>
              <a:t>Energía consumida = 2600W x 2 horas </a:t>
            </a:r>
          </a:p>
          <a:p>
            <a:endParaRPr lang="es-AR" sz="2400" b="1" dirty="0"/>
          </a:p>
          <a:p>
            <a:pPr algn="ctr"/>
            <a:r>
              <a:rPr lang="es-AR" sz="2400" b="1" dirty="0"/>
              <a:t>Energía consumida = 5,2kWh/mes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77" y="2800395"/>
            <a:ext cx="289798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Potencia eléctrica vs energía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792" y="2036254"/>
            <a:ext cx="8780859" cy="8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3000" b="1" dirty="0"/>
              <a:t>Planilla de relevamiento de equipos y artefactos eléctricos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72" y="3010515"/>
            <a:ext cx="6549628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95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Factor de Carga – Usuarios T2 y T3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49694" y="2369319"/>
            <a:ext cx="6922374" cy="29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dirty="0">
                <a:latin typeface="+mj-lt"/>
                <a:cs typeface="Tahoma" pitchFamily="34" charset="0"/>
              </a:rPr>
              <a:t>Potencia contratada o convenida (kW)</a:t>
            </a:r>
          </a:p>
          <a:p>
            <a:pPr marL="600075" lvl="1" indent="-257175">
              <a:buFont typeface="Arial" charset="0"/>
              <a:buChar char="•"/>
            </a:pPr>
            <a:r>
              <a:rPr lang="es-AR" sz="2400" dirty="0">
                <a:latin typeface="+mj-lt"/>
                <a:cs typeface="Tahoma" pitchFamily="34" charset="0"/>
              </a:rPr>
              <a:t>Potencia contratada en horas pico (o en punta)</a:t>
            </a:r>
          </a:p>
          <a:p>
            <a:pPr marL="600075" lvl="1" indent="-257175">
              <a:buFont typeface="Arial" charset="0"/>
              <a:buChar char="•"/>
            </a:pPr>
            <a:r>
              <a:rPr lang="es-AR" sz="2400" dirty="0">
                <a:latin typeface="+mj-lt"/>
                <a:cs typeface="Tahoma" pitchFamily="34" charset="0"/>
              </a:rPr>
              <a:t>Potencia contratada fuera de horas pico (o fuera de punta)</a:t>
            </a:r>
          </a:p>
          <a:p>
            <a:endParaRPr lang="es-AR" sz="2400" dirty="0">
              <a:latin typeface="+mj-lt"/>
              <a:cs typeface="Tahoma" pitchFamily="34" charset="0"/>
            </a:endParaRPr>
          </a:p>
          <a:p>
            <a:r>
              <a:rPr lang="es-AR" sz="2400" dirty="0">
                <a:latin typeface="+mj-lt"/>
                <a:cs typeface="Tahoma" pitchFamily="34" charset="0"/>
              </a:rPr>
              <a:t>Potencia usada/adquirida (kW): potencia máxima que efectivamente se registró o demandó por más de 15 minutos seguidos en el mes.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2" y="5643562"/>
            <a:ext cx="584120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Factor de Carga – Usuarios T2 y T3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3090"/>
            <a:ext cx="4292203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792" y="2036254"/>
            <a:ext cx="4202420" cy="8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3000" b="1" dirty="0"/>
              <a:t>Ejemplo de cálculo para el factor de carga</a:t>
            </a:r>
          </a:p>
        </p:txBody>
      </p:sp>
      <p:sp>
        <p:nvSpPr>
          <p:cNvPr id="11" name="10 Elipse"/>
          <p:cNvSpPr/>
          <p:nvPr/>
        </p:nvSpPr>
        <p:spPr>
          <a:xfrm>
            <a:off x="7163898" y="3524406"/>
            <a:ext cx="813265" cy="25771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3" name="12 Elipse"/>
          <p:cNvSpPr/>
          <p:nvPr/>
        </p:nvSpPr>
        <p:spPr>
          <a:xfrm>
            <a:off x="8050938" y="3542114"/>
            <a:ext cx="813265" cy="25771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793" y="2991923"/>
            <a:ext cx="4202420" cy="281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100" dirty="0">
                <a:latin typeface="+mj-lt"/>
                <a:cs typeface="Tahoma" pitchFamily="34" charset="0"/>
              </a:rPr>
              <a:t>Valores del factor de carga de registro menores a 40-50% nos indican posibles oportunidades de mejora en la forma de consumo.</a:t>
            </a:r>
          </a:p>
          <a:p>
            <a:endParaRPr lang="es-AR" sz="2100" dirty="0">
              <a:latin typeface="+mj-lt"/>
              <a:cs typeface="Tahoma" pitchFamily="34" charset="0"/>
            </a:endParaRPr>
          </a:p>
          <a:p>
            <a:r>
              <a:rPr lang="es-AR" sz="2100" dirty="0">
                <a:latin typeface="+mj-lt"/>
                <a:cs typeface="Tahoma" pitchFamily="34" charset="0"/>
              </a:rPr>
              <a:t>Valores similares del factor de carga de contrato, permiten suponer la posibilidad de revisión contractual.</a:t>
            </a:r>
          </a:p>
        </p:txBody>
      </p:sp>
    </p:spTree>
    <p:extLst>
      <p:ext uri="{BB962C8B-B14F-4D97-AF65-F5344CB8AC3E}">
        <p14:creationId xmlns:p14="http://schemas.microsoft.com/office/powerpoint/2010/main" val="9952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49"/>
            <a:ext cx="9144000" cy="3421857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1" y="2403004"/>
            <a:ext cx="5650706" cy="1804664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s-ES" noProof="1">
                <a:solidFill>
                  <a:schemeClr val="bg1"/>
                </a:solidFill>
              </a:rPr>
              <a:t>Introducción a la Gestión de Energía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628651" y="4402160"/>
            <a:ext cx="7885957" cy="1141392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es-ES" sz="3150" noProof="1"/>
              <a:t>Centro Comercial Industrial y Servicios de Chivilcoy</a:t>
            </a:r>
            <a:endParaRPr lang="es-ES" noProof="1"/>
          </a:p>
          <a:p>
            <a:pPr algn="just" rtl="0"/>
            <a:r>
              <a:rPr lang="es-ES" noProof="1"/>
              <a:t>Fecha: 13 de Julio de 2022.</a:t>
            </a:r>
          </a:p>
        </p:txBody>
      </p:sp>
    </p:spTree>
    <p:extLst>
      <p:ext uri="{BB962C8B-B14F-4D97-AF65-F5344CB8AC3E}">
        <p14:creationId xmlns:p14="http://schemas.microsoft.com/office/powerpoint/2010/main" val="14777962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717594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Identificación y evaluación de consumos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1413" y="2014538"/>
            <a:ext cx="7424888" cy="6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b="1" dirty="0">
                <a:cs typeface="Tahoma" pitchFamily="34" charset="0"/>
              </a:rPr>
              <a:t>Ejemplo: Usuario comercial T3 Baja Tensión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22" y="2682831"/>
            <a:ext cx="5185490" cy="31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3179" y="2682830"/>
            <a:ext cx="3506960" cy="78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100" dirty="0">
                <a:latin typeface="+mj-lt"/>
                <a:cs typeface="Tahoma" pitchFamily="34" charset="0"/>
              </a:rPr>
              <a:t>Análisis de Facturación.</a:t>
            </a:r>
          </a:p>
          <a:p>
            <a:r>
              <a:rPr lang="es-AR" sz="2100" dirty="0">
                <a:latin typeface="+mj-lt"/>
                <a:cs typeface="Tahoma" pitchFamily="34" charset="0"/>
              </a:rPr>
              <a:t>Tomar 2 a 3 años de datos.</a:t>
            </a:r>
          </a:p>
        </p:txBody>
      </p:sp>
      <p:sp>
        <p:nvSpPr>
          <p:cNvPr id="10" name="9 Elipse"/>
          <p:cNvSpPr/>
          <p:nvPr/>
        </p:nvSpPr>
        <p:spPr>
          <a:xfrm>
            <a:off x="7910847" y="4489092"/>
            <a:ext cx="589209" cy="122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637" y="4516470"/>
            <a:ext cx="3786388" cy="11896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s-AR" sz="2100" dirty="0">
                <a:latin typeface="+mj-lt"/>
                <a:cs typeface="Tahoma" pitchFamily="34" charset="0"/>
              </a:rPr>
              <a:t>Identificar excesos de potencia y contrastar con el comportamiento del factor de carga.</a:t>
            </a:r>
          </a:p>
        </p:txBody>
      </p:sp>
      <p:sp>
        <p:nvSpPr>
          <p:cNvPr id="12" name="11 Elipse"/>
          <p:cNvSpPr/>
          <p:nvPr/>
        </p:nvSpPr>
        <p:spPr>
          <a:xfrm>
            <a:off x="3881370" y="4532558"/>
            <a:ext cx="589209" cy="122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24034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717594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Identificación y evaluación de consumos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1413" y="2014538"/>
            <a:ext cx="7424888" cy="6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b="1" dirty="0">
                <a:cs typeface="Tahoma" pitchFamily="34" charset="0"/>
              </a:rPr>
              <a:t>Ejemplo: Usuario comercial T3 Baja Tensión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3179" y="2682830"/>
            <a:ext cx="3506960" cy="78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dirty="0">
                <a:latin typeface="+mj-lt"/>
                <a:cs typeface="Tahoma" pitchFamily="34" charset="0"/>
              </a:rPr>
              <a:t>Relevamiento de potencia instalada.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69169" y="3840118"/>
            <a:ext cx="3786388" cy="11896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s-AR" sz="2100" dirty="0">
                <a:latin typeface="+mj-lt"/>
                <a:cs typeface="Tahoma" pitchFamily="34" charset="0"/>
              </a:rPr>
              <a:t>Evaluar la distribución de cargas en función de la potencia instalada.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46" y="2499802"/>
            <a:ext cx="3585155" cy="341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>
            <a:off x="8185622" y="5009073"/>
            <a:ext cx="589209" cy="5441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18518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717594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Identificación y evaluación de consumos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1413" y="2014538"/>
            <a:ext cx="7424888" cy="6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b="1" dirty="0">
                <a:cs typeface="Tahoma" pitchFamily="34" charset="0"/>
              </a:rPr>
              <a:t>Ejemplo: Usuario comercial T3 Baja Tensión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5564" y="2682830"/>
            <a:ext cx="3207527" cy="78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dirty="0">
                <a:latin typeface="+mj-lt"/>
                <a:cs typeface="Tahoma" pitchFamily="34" charset="0"/>
              </a:rPr>
              <a:t>Medición de equipos críticos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9031" y="4133515"/>
            <a:ext cx="3120594" cy="11896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s-AR" sz="2100" dirty="0">
                <a:latin typeface="+mj-lt"/>
                <a:cs typeface="Tahoma" pitchFamily="34" charset="0"/>
              </a:rPr>
              <a:t>Analizar las fluctuaciones de demanda de potencia en el tiempo.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91" y="2984853"/>
            <a:ext cx="5727368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3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717594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Identificación y evaluación de consumos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1413" y="2014538"/>
            <a:ext cx="7424888" cy="6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b="1" dirty="0">
                <a:cs typeface="Tahoma" pitchFamily="34" charset="0"/>
              </a:rPr>
              <a:t>Ejemplo: Usuario comercial T3 Baja Tensión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5564" y="2682830"/>
            <a:ext cx="3207527" cy="78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dirty="0">
                <a:latin typeface="+mj-lt"/>
                <a:cs typeface="Tahoma" pitchFamily="34" charset="0"/>
              </a:rPr>
              <a:t>Balance de energía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8419" y="4248620"/>
            <a:ext cx="3487642" cy="11896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s-AR" sz="2100" dirty="0">
                <a:latin typeface="+mj-lt"/>
                <a:cs typeface="Tahoma" pitchFamily="34" charset="0"/>
              </a:rPr>
              <a:t>Ajustar los consumos de energía a los valores promedio de facturación.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30" y="2682831"/>
            <a:ext cx="5268851" cy="327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8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717594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Identificación y evaluación de consumos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1413" y="2014538"/>
            <a:ext cx="7424888" cy="6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b="1" dirty="0">
                <a:cs typeface="Tahoma" pitchFamily="34" charset="0"/>
              </a:rPr>
              <a:t>Ejemplo: Usuario comercial T3 Baja Tensión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5564" y="2566919"/>
            <a:ext cx="3749260" cy="78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sz="2400" dirty="0">
                <a:latin typeface="+mj-lt"/>
                <a:cs typeface="Tahoma" pitchFamily="34" charset="0"/>
              </a:rPr>
              <a:t>Oportunidades de mejora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01088" y="3672895"/>
            <a:ext cx="5955213" cy="232785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AR" sz="2100" dirty="0">
                <a:latin typeface="+mj-lt"/>
                <a:cs typeface="Tahoma" pitchFamily="34" charset="0"/>
              </a:rPr>
              <a:t>Evitar los picos de demanda de potencia.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sz="2100" dirty="0">
                <a:latin typeface="+mj-lt"/>
                <a:cs typeface="Tahoma" pitchFamily="34" charset="0"/>
              </a:rPr>
              <a:t>Optimizar el factor de carga.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sz="2100" dirty="0">
                <a:latin typeface="+mj-lt"/>
                <a:cs typeface="Tahoma" pitchFamily="34" charset="0"/>
              </a:rPr>
              <a:t>Evaluar las características operativas de los sistemas de mayor impacto.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sz="2100" dirty="0">
                <a:latin typeface="+mj-lt"/>
                <a:cs typeface="Tahoma" pitchFamily="34" charset="0"/>
              </a:rPr>
              <a:t>Simular nuevas condiciones de contrato de potencia y/o </a:t>
            </a:r>
            <a:r>
              <a:rPr lang="es-AR" sz="2100" dirty="0" err="1">
                <a:latin typeface="+mj-lt"/>
                <a:cs typeface="Tahoma" pitchFamily="34" charset="0"/>
              </a:rPr>
              <a:t>recategorización</a:t>
            </a:r>
            <a:r>
              <a:rPr lang="es-AR" sz="2100" dirty="0">
                <a:latin typeface="+mj-lt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84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717594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300" noProof="1">
                <a:solidFill>
                  <a:schemeClr val="bg1"/>
                </a:solidFill>
              </a:rPr>
              <a:t>Gestión Integral de la Energía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74DB95C-BC39-CDB8-B96F-3F5EF0BF7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2326357"/>
            <a:ext cx="7146968" cy="4092371"/>
          </a:xfrm>
        </p:spPr>
        <p:txBody>
          <a:bodyPr rtlCol="0"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/>
              <a:t>Realizar una auditoría energética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/>
              <a:t>Definir los objetivos a corto y mediano plazo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noProof="1"/>
              <a:t>Implementar medidas de ahorro y eficiencia</a:t>
            </a:r>
            <a:endParaRPr lang="es-ES" sz="2800" noProof="1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noProof="1"/>
              <a:t>Diseñar indicadores de gestión</a:t>
            </a:r>
            <a:endParaRPr lang="es-ES" sz="2800" noProof="1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noProof="1"/>
              <a:t>Verificar resultados y seguimiento</a:t>
            </a:r>
            <a:endParaRPr lang="es-ES" sz="2800" noProof="1"/>
          </a:p>
        </p:txBody>
      </p:sp>
    </p:spTree>
    <p:extLst>
      <p:ext uri="{BB962C8B-B14F-4D97-AF65-F5344CB8AC3E}">
        <p14:creationId xmlns:p14="http://schemas.microsoft.com/office/powerpoint/2010/main" val="4204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3352160" y="1382991"/>
            <a:ext cx="2086244" cy="236923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43200" y="3673801"/>
            <a:ext cx="33517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Bernardo de Irigoyen 826 - Junín (Bs. As.)</a:t>
            </a:r>
            <a:endParaRPr lang="es-AR" sz="1350" dirty="0">
              <a:solidFill>
                <a:schemeClr val="bg1"/>
              </a:solidFill>
            </a:endParaRPr>
          </a:p>
          <a:p>
            <a:pPr algn="ctr"/>
            <a:r>
              <a:rPr lang="es-ES" sz="1350" b="1" dirty="0">
                <a:solidFill>
                  <a:schemeClr val="bg1"/>
                </a:solidFill>
              </a:rPr>
              <a:t>www.entropiaweb.com.ar</a:t>
            </a:r>
            <a:endParaRPr lang="es-AR" sz="1350" dirty="0"/>
          </a:p>
        </p:txBody>
      </p:sp>
      <p:sp>
        <p:nvSpPr>
          <p:cNvPr id="3" name="2 CuadroTexto"/>
          <p:cNvSpPr txBox="1"/>
          <p:nvPr/>
        </p:nvSpPr>
        <p:spPr>
          <a:xfrm>
            <a:off x="6094927" y="5857994"/>
            <a:ext cx="282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Equipo de trabajo ENTROPÍA:</a:t>
            </a:r>
            <a:endParaRPr lang="es-AR" sz="1200" dirty="0">
              <a:solidFill>
                <a:schemeClr val="bg1"/>
              </a:solidFill>
            </a:endParaRP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Mg. Ing. Químico Pablo E. García</a:t>
            </a:r>
            <a:endParaRPr lang="es-AR" sz="1200" dirty="0">
              <a:solidFill>
                <a:schemeClr val="bg1"/>
              </a:solidFill>
            </a:endParaRP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Ing. Electrónico Juan Pablo </a:t>
            </a:r>
            <a:r>
              <a:rPr lang="es-ES" sz="1200" dirty="0" err="1">
                <a:solidFill>
                  <a:schemeClr val="bg1"/>
                </a:solidFill>
              </a:rPr>
              <a:t>Cattelani</a:t>
            </a:r>
            <a:endParaRPr lang="es-AR" sz="1200" dirty="0">
              <a:solidFill>
                <a:schemeClr val="bg1"/>
              </a:solidFill>
            </a:endParaRPr>
          </a:p>
          <a:p>
            <a:pPr algn="r"/>
            <a:r>
              <a:rPr lang="es-ES" sz="1200" dirty="0" err="1">
                <a:solidFill>
                  <a:schemeClr val="bg1"/>
                </a:solidFill>
              </a:rPr>
              <a:t>Tec</a:t>
            </a:r>
            <a:r>
              <a:rPr lang="es-ES" sz="1200" dirty="0">
                <a:solidFill>
                  <a:schemeClr val="bg1"/>
                </a:solidFill>
              </a:rPr>
              <a:t>. Eléctrico Fernando García 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0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1" y="942975"/>
            <a:ext cx="5650706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TEMARIO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628652" y="2908948"/>
            <a:ext cx="7877049" cy="3249702"/>
          </a:xfrm>
        </p:spPr>
        <p:txBody>
          <a:bodyPr rtlCol="0"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700" dirty="0"/>
              <a:t>Breve reseña sobre el contexto energético nacional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700" dirty="0"/>
              <a:t>Diagnóstico energético en comercios e industrias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700" dirty="0"/>
              <a:t>Potencia eléctrica, energía y factor de carga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700" dirty="0"/>
              <a:t>Gestión integral de la energía</a:t>
            </a:r>
            <a:endParaRPr lang="es-ES" sz="2700" noProof="1"/>
          </a:p>
        </p:txBody>
      </p:sp>
    </p:spTree>
    <p:extLst>
      <p:ext uri="{BB962C8B-B14F-4D97-AF65-F5344CB8AC3E}">
        <p14:creationId xmlns:p14="http://schemas.microsoft.com/office/powerpoint/2010/main" val="360361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Contexto Energético Nacional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4" y="2491754"/>
            <a:ext cx="7607725" cy="3899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0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Contexto Energético Nacional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78075" y="2663137"/>
            <a:ext cx="3370242" cy="108605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2100" b="1" dirty="0"/>
              <a:t>Producción de Energía 2020</a:t>
            </a:r>
            <a:r>
              <a:rPr lang="es-AR" sz="2400" b="1" dirty="0"/>
              <a:t>    </a:t>
            </a:r>
            <a:r>
              <a:rPr lang="es-AR" sz="3300" b="1" dirty="0"/>
              <a:t>72,1 MMTEP 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4541" y="6440723"/>
            <a:ext cx="59864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SzPct val="90000"/>
            </a:pPr>
            <a:r>
              <a:rPr lang="es-AR" sz="900" dirty="0">
                <a:latin typeface="Tahoma" pitchFamily="34" charset="0"/>
                <a:cs typeface="Tahoma" pitchFamily="34" charset="0"/>
              </a:rPr>
              <a:t>Fuente: Balance de Energía 2020 – Secretaría de Energía de la Nación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2C58E9-94F5-E540-5112-B9232F3E2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317" y="2748961"/>
            <a:ext cx="5507237" cy="31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Contexto Energético Nacional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78075" y="2663137"/>
            <a:ext cx="3370242" cy="108605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2100" b="1" dirty="0"/>
              <a:t>Consumo de Energía 2020</a:t>
            </a:r>
            <a:r>
              <a:rPr lang="es-AR" sz="2400" b="1" dirty="0"/>
              <a:t>    </a:t>
            </a:r>
            <a:r>
              <a:rPr lang="es-AR" sz="3300" b="1" dirty="0"/>
              <a:t>50,8 MMTEP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8DF8186-628F-FCFE-8CCF-49A6D7A9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5" y="6490362"/>
            <a:ext cx="59864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SzPct val="90000"/>
            </a:pPr>
            <a:r>
              <a:rPr lang="es-AR" sz="900" dirty="0">
                <a:latin typeface="Tahoma" pitchFamily="34" charset="0"/>
                <a:cs typeface="Tahoma" pitchFamily="34" charset="0"/>
              </a:rPr>
              <a:t>Fuente: Balance de Energía 2020 – Secretaría de Energía de la Nación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D5CFFE-0368-9A60-631C-93015948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33" y="2846560"/>
            <a:ext cx="5252085" cy="3154190"/>
          </a:xfrm>
          <a:prstGeom prst="rect">
            <a:avLst/>
          </a:prstGeom>
        </p:spPr>
      </p:pic>
      <p:sp>
        <p:nvSpPr>
          <p:cNvPr id="3" name="2 Llamada con línea 2"/>
          <p:cNvSpPr/>
          <p:nvPr/>
        </p:nvSpPr>
        <p:spPr>
          <a:xfrm>
            <a:off x="628650" y="4602931"/>
            <a:ext cx="2240924" cy="1023870"/>
          </a:xfrm>
          <a:prstGeom prst="borderCallout2">
            <a:avLst>
              <a:gd name="adj1" fmla="val 16311"/>
              <a:gd name="adj2" fmla="val 103986"/>
              <a:gd name="adj3" fmla="val 6555"/>
              <a:gd name="adj4" fmla="val 173913"/>
              <a:gd name="adj5" fmla="val 29993"/>
              <a:gd name="adj6" fmla="val 182299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Comercial e Industrial</a:t>
            </a:r>
          </a:p>
          <a:p>
            <a:pPr algn="ctr"/>
            <a:r>
              <a:rPr lang="es-AR" sz="2700" b="1" dirty="0">
                <a:solidFill>
                  <a:schemeClr val="tx1"/>
                </a:solidFill>
              </a:rPr>
              <a:t>34%</a:t>
            </a:r>
          </a:p>
        </p:txBody>
      </p:sp>
    </p:spTree>
    <p:extLst>
      <p:ext uri="{BB962C8B-B14F-4D97-AF65-F5344CB8AC3E}">
        <p14:creationId xmlns:p14="http://schemas.microsoft.com/office/powerpoint/2010/main" val="10938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Contexto Energético Nacional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78074" y="2213205"/>
            <a:ext cx="4046385" cy="108605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2100" b="1" dirty="0"/>
              <a:t>Consumo de Energía Eléctrica 2020</a:t>
            </a:r>
            <a:r>
              <a:rPr lang="es-AR" sz="2400" b="1" dirty="0"/>
              <a:t>    </a:t>
            </a:r>
            <a:r>
              <a:rPr lang="es-AR" sz="3300" b="1" dirty="0"/>
              <a:t>10,7 MMTEP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DF2C276-96CE-4E0B-3F29-D463AC96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4" y="6405494"/>
            <a:ext cx="59864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SzPct val="90000"/>
            </a:pPr>
            <a:r>
              <a:rPr lang="es-AR" sz="900" dirty="0">
                <a:latin typeface="Tahoma" pitchFamily="34" charset="0"/>
                <a:cs typeface="Tahoma" pitchFamily="34" charset="0"/>
              </a:rPr>
              <a:t>Fuente: Balance de Energía 2020 – Secretaría de Energía de la Nación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A8C2A7-1189-2F0E-BACF-4A9BD8AB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524" y="2703674"/>
            <a:ext cx="5388642" cy="3211351"/>
          </a:xfrm>
          <a:prstGeom prst="rect">
            <a:avLst/>
          </a:prstGeom>
        </p:spPr>
      </p:pic>
      <p:sp>
        <p:nvSpPr>
          <p:cNvPr id="8" name="7 Llamada con línea 2"/>
          <p:cNvSpPr/>
          <p:nvPr/>
        </p:nvSpPr>
        <p:spPr>
          <a:xfrm>
            <a:off x="980804" y="4481005"/>
            <a:ext cx="2240924" cy="1023870"/>
          </a:xfrm>
          <a:prstGeom prst="borderCallout2">
            <a:avLst>
              <a:gd name="adj1" fmla="val 16311"/>
              <a:gd name="adj2" fmla="val 103986"/>
              <a:gd name="adj3" fmla="val 6555"/>
              <a:gd name="adj4" fmla="val 173913"/>
              <a:gd name="adj5" fmla="val 29993"/>
              <a:gd name="adj6" fmla="val 182299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Comercial e Industrial</a:t>
            </a:r>
          </a:p>
          <a:p>
            <a:pPr algn="ctr"/>
            <a:r>
              <a:rPr lang="es-AR" sz="2700" b="1" dirty="0">
                <a:solidFill>
                  <a:schemeClr val="tx1"/>
                </a:solidFill>
              </a:rPr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27863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D169164-E43F-7295-9198-BAAC11F19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Diagnóstico energético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B2DD97C-3F72-EDE8-AF3B-6E049F54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" y="2224857"/>
            <a:ext cx="8226380" cy="411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1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57250"/>
            <a:ext cx="9144000" cy="1157288"/>
          </a:xfrm>
          <a:prstGeom prst="rect">
            <a:avLst/>
          </a:prstGeom>
          <a:solidFill>
            <a:srgbClr val="4B4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9822"/>
          <a:stretch/>
        </p:blipFill>
        <p:spPr>
          <a:xfrm>
            <a:off x="7932061" y="857250"/>
            <a:ext cx="1019057" cy="115728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D169164-E43F-7295-9198-BAAC11F19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942975"/>
            <a:ext cx="6643418" cy="985837"/>
          </a:xfrm>
        </p:spPr>
        <p:txBody>
          <a:bodyPr rtlCol="0">
            <a:normAutofit/>
          </a:bodyPr>
          <a:lstStyle/>
          <a:p>
            <a:pPr algn="l" rtl="0"/>
            <a:r>
              <a:rPr lang="es-ES" sz="3600" noProof="1">
                <a:solidFill>
                  <a:schemeClr val="bg1"/>
                </a:solidFill>
              </a:rPr>
              <a:t>Diagnóstico energético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07A1A98-18C0-6FED-A70B-C4F712289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11" y="2541511"/>
            <a:ext cx="7731378" cy="3877218"/>
          </a:xfrm>
        </p:spPr>
        <p:txBody>
          <a:bodyPr rtlCol="0"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/>
              <a:t>Identificación de recursos energéticos utilizados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/>
              <a:t>Sectorización por usos y/o procesos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noProof="1"/>
              <a:t>Medición y análisis de consumos</a:t>
            </a:r>
            <a:endParaRPr lang="es-ES" sz="2800" noProof="1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/>
              <a:t>Evaluación de los contratos de suministro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noProof="1"/>
              <a:t>Confección del Balance de Energía</a:t>
            </a:r>
            <a:endParaRPr lang="es-ES" sz="2800" noProof="1"/>
          </a:p>
        </p:txBody>
      </p:sp>
    </p:spTree>
    <p:extLst>
      <p:ext uri="{BB962C8B-B14F-4D97-AF65-F5344CB8AC3E}">
        <p14:creationId xmlns:p14="http://schemas.microsoft.com/office/powerpoint/2010/main" val="33738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2452</TotalTime>
  <Words>784</Words>
  <Application>Microsoft Office PowerPoint</Application>
  <PresentationFormat>Presentación en pantalla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Tema de Office</vt:lpstr>
      <vt:lpstr>Presentación de PowerPoint</vt:lpstr>
      <vt:lpstr>Introducción a la Gestión de Energía</vt:lpstr>
      <vt:lpstr>TEMARIO</vt:lpstr>
      <vt:lpstr>Contexto Energético Nacional</vt:lpstr>
      <vt:lpstr>Contexto Energético Nacional</vt:lpstr>
      <vt:lpstr>Contexto Energético Nacional</vt:lpstr>
      <vt:lpstr>Contexto Energético Nacional</vt:lpstr>
      <vt:lpstr>Diagnóstico energético</vt:lpstr>
      <vt:lpstr>Diagnóstico energético</vt:lpstr>
      <vt:lpstr>Energía Eléctrica</vt:lpstr>
      <vt:lpstr>Energía Eléctrica – Cuadros Tarifarios</vt:lpstr>
      <vt:lpstr>Presentación de PowerPoint</vt:lpstr>
      <vt:lpstr>Energía Eléctrica – Cuadros Tarifarios T3</vt:lpstr>
      <vt:lpstr>Energía Eléctrica – Cuadros Tarifarios T3</vt:lpstr>
      <vt:lpstr>Relación potencia y energía</vt:lpstr>
      <vt:lpstr>Potencia eléctrica vs energía</vt:lpstr>
      <vt:lpstr>Potencia eléctrica vs energía</vt:lpstr>
      <vt:lpstr>Factor de Carga – Usuarios T2 y T3</vt:lpstr>
      <vt:lpstr>Factor de Carga – Usuarios T2 y T3</vt:lpstr>
      <vt:lpstr>Identificación y evaluación de consumos</vt:lpstr>
      <vt:lpstr>Identificación y evaluación de consumos</vt:lpstr>
      <vt:lpstr>Identificación y evaluación de consumos</vt:lpstr>
      <vt:lpstr>Identificación y evaluación de consumos</vt:lpstr>
      <vt:lpstr>Identificación y evaluación de consumos</vt:lpstr>
      <vt:lpstr>Gestión Integral de la Energía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</dc:creator>
  <cp:lastModifiedBy>Pablo</cp:lastModifiedBy>
  <cp:revision>167</cp:revision>
  <dcterms:created xsi:type="dcterms:W3CDTF">2019-09-02T22:17:58Z</dcterms:created>
  <dcterms:modified xsi:type="dcterms:W3CDTF">2022-07-13T13:19:38Z</dcterms:modified>
</cp:coreProperties>
</file>